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59" r:id="rId6"/>
    <p:sldId id="260" r:id="rId7"/>
    <p:sldId id="275" r:id="rId8"/>
    <p:sldId id="262" r:id="rId9"/>
    <p:sldId id="261" r:id="rId10"/>
    <p:sldId id="263" r:id="rId11"/>
    <p:sldId id="277" r:id="rId12"/>
    <p:sldId id="276" r:id="rId13"/>
    <p:sldId id="265" r:id="rId14"/>
    <p:sldId id="264" r:id="rId15"/>
    <p:sldId id="267" r:id="rId16"/>
    <p:sldId id="268" r:id="rId17"/>
    <p:sldId id="269" r:id="rId18"/>
    <p:sldId id="266" r:id="rId19"/>
    <p:sldId id="273" r:id="rId20"/>
    <p:sldId id="286" r:id="rId21"/>
    <p:sldId id="279" r:id="rId22"/>
    <p:sldId id="282" r:id="rId23"/>
    <p:sldId id="287" r:id="rId24"/>
    <p:sldId id="288" r:id="rId25"/>
    <p:sldId id="283" r:id="rId26"/>
    <p:sldId id="278" r:id="rId27"/>
    <p:sldId id="284" r:id="rId28"/>
    <p:sldId id="289" r:id="rId29"/>
    <p:sldId id="290" r:id="rId30"/>
    <p:sldId id="291" r:id="rId31"/>
    <p:sldId id="292" r:id="rId32"/>
    <p:sldId id="285" r:id="rId33"/>
    <p:sldId id="280" r:id="rId34"/>
    <p:sldId id="293" r:id="rId35"/>
    <p:sldId id="28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079" autoAdjust="0"/>
    <p:restoredTop sz="94660"/>
  </p:normalViewPr>
  <p:slideViewPr>
    <p:cSldViewPr snapToGrid="0">
      <p:cViewPr varScale="1">
        <p:scale>
          <a:sx n="78" d="100"/>
          <a:sy n="78" d="100"/>
        </p:scale>
        <p:origin x="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BCD11-E09E-418D-9C71-D2C963E1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4CAE84-5B37-4C93-BF84-9797BA23E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FD145C-CB9F-48DF-A9B1-90BE9625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060B-DA9C-4965-BE64-4C7341DDC486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70A01E-279A-4569-93D5-353045B5D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3A8865-80BC-461A-B72E-74431097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1CC-3149-471C-BFF3-062A105D23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96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14388-2C2C-460A-B8C8-3F61F7C20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5CA7BC-68BA-482D-A5DA-BD2831673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4BE38E-D989-4699-AE24-7C21060DE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060B-DA9C-4965-BE64-4C7341DDC486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7B257C-3863-4926-AB7A-3C73FCF9C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BE6196-FC40-4042-B663-31E117B65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1CC-3149-471C-BFF3-062A105D23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29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A503B01-A78E-49C5-8AFD-E15B17EC92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DEB99C-17E4-47AA-A0E2-453DB1940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C74A3B-CCDF-459A-AA4A-9398E39CB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060B-DA9C-4965-BE64-4C7341DDC486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B46FB-D1EB-47B1-892A-FE0032986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6F8280-A845-4CFA-8BA1-BE0096B97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1CC-3149-471C-BFF3-062A105D23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450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F08F0-ED85-4A78-A1F6-34D1BD88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25B48F-A55F-4455-859B-007B4E771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39E07C-FE28-4F09-B5BF-853BC4B1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060B-DA9C-4965-BE64-4C7341DDC486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BB68A9-AF48-41EC-97A7-65EF61A6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107142-3EBF-4871-94C9-0FDCD8FD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1CC-3149-471C-BFF3-062A105D23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548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BF122-20CF-4001-AC20-55DB5AEFA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7D5ABE-4552-4C29-B242-323B9DDCC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05B02C-2826-4B8A-B61E-0D420586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060B-DA9C-4965-BE64-4C7341DDC486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6E11B0-ADA7-4705-9A30-222DA0BEB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3FFA5D-9E16-48FB-8773-7712ECB7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1CC-3149-471C-BFF3-062A105D23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9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513A4-1283-4B48-91EB-81AAB088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7AFAFF-224E-45A2-9F4B-62615C3D9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806EAE-4094-45F9-9B04-8B76B1EE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5F074C-ACC3-4CB8-9A50-1152910CE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060B-DA9C-4965-BE64-4C7341DDC486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1E88B9-575C-4847-A33C-E4FB7CD7F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AC0D83-EBCB-496B-9296-1F6894CD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1CC-3149-471C-BFF3-062A105D23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27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CA012-5EC9-400E-921A-358D02410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5C3AD4-7245-4942-A53D-D12ADBBF3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4B9D0E-40F9-41BA-A661-61141D455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76BE12-D40C-40C2-BD20-C80B6680F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FA8052-1718-4011-A204-D876AAEA3F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FD91F3-5E38-46A8-83EB-233020766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060B-DA9C-4965-BE64-4C7341DDC486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22B3A05-91F3-4B3D-AC89-7A10BF6E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EBD906A-6B32-42C7-A6B0-AB3EF02F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1CC-3149-471C-BFF3-062A105D23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498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A11BB-098C-4E66-8DB8-772F01A5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1A095C-6991-476F-9A1A-582C7E2D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060B-DA9C-4965-BE64-4C7341DDC486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7110E6-3B52-4405-B6B7-7F72DE926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7D3923-F844-48D7-9895-B1D207F7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1CC-3149-471C-BFF3-062A105D23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09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B1E4CF-8644-4E20-B97A-38BE838B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060B-DA9C-4965-BE64-4C7341DDC486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2A872B-C48E-42FC-AFA8-6E2C4D6A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B460CC-EDF5-4F1D-8027-CED5B62E5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1CC-3149-471C-BFF3-062A105D23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17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0F3887-3037-4EF3-8443-B2F363B8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E8FF77-9681-4A60-9EF6-0BBCB0A8C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4FDE24-34E5-4161-80B7-9EF615D7E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D90686-52DE-4B5B-AAC7-205FCD592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060B-DA9C-4965-BE64-4C7341DDC486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503A62-F33B-4FE0-A11F-15CABAF46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EED013-9B82-4856-BD3B-EA331C71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1CC-3149-471C-BFF3-062A105D23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65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F89FC5-D6A0-4C36-91F2-505280C12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E2C7C60-C221-47A6-A1BB-149948235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40625B-C399-4619-895F-CF7EBBC2A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0DF394-5297-4470-8484-E19FC6AB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060B-DA9C-4965-BE64-4C7341DDC486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1D5D7A-F5D5-48C0-9FFC-482FEF859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0FEE3D-5926-412F-9CC6-32F41EB81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1CC-3149-471C-BFF3-062A105D23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683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7FDE84-2153-4C23-BFEC-04B8CF24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A0FD03-FE93-4954-A4E8-34DCEFA11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672CB8-1DC7-4111-881D-916133A4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0060B-DA9C-4965-BE64-4C7341DDC486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C1933D-835D-4F63-9285-5921E4874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928BA2-D858-4549-A6E7-3DCDC8BB8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CC1CC-3149-471C-BFF3-062A105D23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5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708122-1-48.mp4.mp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iyun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15F5F4-051A-46BE-BE4B-5A47D8D44A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分布式与并行计算</a:t>
            </a:r>
            <a:br>
              <a:rPr lang="en-US" altLang="zh-CN" dirty="0"/>
            </a:br>
            <a:r>
              <a:rPr lang="en-US" altLang="zh-CN" dirty="0"/>
              <a:t>Distribution &amp; Parallel Comp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587256-BA69-40C0-AD32-320318323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4400" dirty="0"/>
              <a:t>Part.1 </a:t>
            </a:r>
            <a:r>
              <a:rPr lang="zh-CN" altLang="en-US" sz="4400" dirty="0"/>
              <a:t>绪论</a:t>
            </a:r>
            <a:endParaRPr lang="en-US" altLang="zh-CN" sz="4400" dirty="0"/>
          </a:p>
          <a:p>
            <a:endParaRPr lang="en-US" altLang="zh-CN" sz="4400" dirty="0"/>
          </a:p>
          <a:p>
            <a:r>
              <a:rPr lang="zh-CN" altLang="en-US" sz="3200" dirty="0"/>
              <a:t>主讲</a:t>
            </a:r>
            <a:r>
              <a:rPr lang="en-US" altLang="zh-CN" sz="3200" dirty="0"/>
              <a:t>:</a:t>
            </a:r>
            <a:r>
              <a:rPr lang="zh-CN" altLang="en-US" sz="3200" dirty="0"/>
              <a:t>李 卿</a:t>
            </a:r>
          </a:p>
        </p:txBody>
      </p:sp>
    </p:spTree>
    <p:extLst>
      <p:ext uri="{BB962C8B-B14F-4D97-AF65-F5344CB8AC3E}">
        <p14:creationId xmlns:p14="http://schemas.microsoft.com/office/powerpoint/2010/main" val="2944994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316F3-81E7-4762-869B-AA90DF5D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并行计算和串行计算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C2ABA2-51DB-4AB7-99A4-76EF836BD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串行计算</a:t>
            </a:r>
            <a:r>
              <a:rPr lang="en-US" altLang="zh-CN" dirty="0"/>
              <a:t>(Series comp).</a:t>
            </a:r>
          </a:p>
          <a:p>
            <a:pPr lvl="1"/>
            <a:r>
              <a:rPr lang="zh-CN" altLang="en-US" dirty="0"/>
              <a:t>例如</a:t>
            </a:r>
            <a:r>
              <a:rPr lang="en-US" altLang="zh-CN" dirty="0"/>
              <a:t>CPU</a:t>
            </a:r>
            <a:r>
              <a:rPr lang="zh-CN" altLang="en-US" dirty="0"/>
              <a:t>计算</a:t>
            </a:r>
            <a:endParaRPr lang="en-US" altLang="zh-CN" dirty="0"/>
          </a:p>
          <a:p>
            <a:r>
              <a:rPr lang="zh-CN" altLang="en-US" dirty="0"/>
              <a:t>并行计算</a:t>
            </a:r>
            <a:r>
              <a:rPr lang="en-US" altLang="zh-CN" dirty="0"/>
              <a:t>(Parallel comp)</a:t>
            </a:r>
          </a:p>
          <a:p>
            <a:pPr lvl="1"/>
            <a:r>
              <a:rPr lang="zh-CN" altLang="en-US" dirty="0"/>
              <a:t>例如</a:t>
            </a:r>
            <a:r>
              <a:rPr lang="en-US" altLang="zh-CN" dirty="0"/>
              <a:t>GPU</a:t>
            </a:r>
            <a:r>
              <a:rPr lang="zh-CN" altLang="en-US" dirty="0"/>
              <a:t>计算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>
                <a:hlinkClick r:id="rId2" action="ppaction://hlinkfile"/>
              </a:rPr>
              <a:t>串行</a:t>
            </a:r>
            <a:r>
              <a:rPr lang="en-US" altLang="zh-CN" dirty="0">
                <a:hlinkClick r:id="rId2" action="ppaction://hlinkfile"/>
              </a:rPr>
              <a:t>VS</a:t>
            </a:r>
            <a:r>
              <a:rPr lang="zh-CN" altLang="en-US" dirty="0">
                <a:hlinkClick r:id="rId2" action="ppaction://hlinkfile"/>
              </a:rPr>
              <a:t>并行</a:t>
            </a:r>
            <a:r>
              <a:rPr lang="en-US" altLang="zh-CN" dirty="0">
                <a:hlinkClick r:id="rId2" action="ppaction://hlinkfile"/>
              </a:rPr>
              <a:t>   OR   CPU vs GPU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701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7B037-CEA2-4CE3-9D52-4E3C6F73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串行计算的例子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68AA907-6E2F-4AEF-8591-733B651E4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75" y="2120660"/>
            <a:ext cx="42862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3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9E71AD-110F-4024-8B1C-BA2AA11D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并行计算例子：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8336E2-3F05-4377-A0C2-FF78B0575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799" y="1662299"/>
            <a:ext cx="5791001" cy="4020140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141616D-DD81-47F1-BBAB-D9A8FAE00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50" y="1690688"/>
            <a:ext cx="4540119" cy="396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9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9B7547-2802-4853-AB38-7239B1A7B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将下面的串行代码并行化？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266C44-E1A7-45B6-B95D-3A23AE6AD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 (1,11):			##</a:t>
            </a:r>
            <a:r>
              <a:rPr lang="zh-CN" altLang="en-US" dirty="0"/>
              <a:t>从一数到十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print(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planA</a:t>
            </a:r>
            <a:r>
              <a:rPr lang="en-US" altLang="zh-CN" dirty="0"/>
              <a:t>: 	##</a:t>
            </a:r>
            <a:r>
              <a:rPr lang="zh-CN" altLang="en-US" dirty="0"/>
              <a:t>从</a:t>
            </a:r>
            <a:r>
              <a:rPr lang="en-US" altLang="zh-CN" dirty="0"/>
              <a:t>1</a:t>
            </a:r>
            <a:r>
              <a:rPr lang="zh-CN" altLang="en-US" dirty="0"/>
              <a:t>数到</a:t>
            </a:r>
            <a:r>
              <a:rPr lang="en-US" altLang="zh-CN" dirty="0"/>
              <a:t>5	</a:t>
            </a:r>
            <a:r>
              <a:rPr lang="en-US" altLang="zh-CN" dirty="0" err="1"/>
              <a:t>planB</a:t>
            </a:r>
            <a:r>
              <a:rPr lang="en-US" altLang="zh-CN" dirty="0"/>
              <a:t>:         ##</a:t>
            </a:r>
            <a:r>
              <a:rPr lang="zh-CN" altLang="en-US" dirty="0"/>
              <a:t>从</a:t>
            </a:r>
            <a:r>
              <a:rPr lang="en-US" altLang="zh-CN" dirty="0"/>
              <a:t>5</a:t>
            </a:r>
            <a:r>
              <a:rPr lang="zh-CN" altLang="en-US" dirty="0"/>
              <a:t>数到</a:t>
            </a:r>
            <a:r>
              <a:rPr lang="en-US" altLang="zh-CN" dirty="0"/>
              <a:t>10</a:t>
            </a:r>
          </a:p>
          <a:p>
            <a:pPr marL="0" indent="0">
              <a:buNone/>
            </a:pPr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range(1,6):			for </a:t>
            </a:r>
            <a:r>
              <a:rPr lang="en-US" altLang="zh-CN" dirty="0" err="1"/>
              <a:t>i</a:t>
            </a:r>
            <a:r>
              <a:rPr lang="en-US" altLang="zh-CN" dirty="0"/>
              <a:t> in range(5,11):</a:t>
            </a:r>
          </a:p>
          <a:p>
            <a:pPr marL="0" indent="0">
              <a:buNone/>
            </a:pPr>
            <a:r>
              <a:rPr lang="en-US" altLang="zh-CN" dirty="0"/>
              <a:t>	print(</a:t>
            </a:r>
            <a:r>
              <a:rPr lang="en-US" altLang="zh-CN" dirty="0" err="1"/>
              <a:t>i</a:t>
            </a:r>
            <a:r>
              <a:rPr lang="en-US" altLang="zh-CN" dirty="0"/>
              <a:t>)				print(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73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CAE8C-8DDC-45F1-9F51-32F48563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阿姆达尔定律（</a:t>
            </a:r>
            <a:r>
              <a:rPr lang="en-US" altLang="zh-CN" dirty="0" err="1"/>
              <a:t>Amdal’s</a:t>
            </a:r>
            <a:r>
              <a:rPr lang="en-US" altLang="zh-CN" dirty="0"/>
              <a:t> Law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12C9AC-BCD3-436E-A518-E4DC7829B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串行计算任务转换成并行计算任务是有一个极限的。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zh-CN" altLang="en-US" b="1" dirty="0"/>
              <a:t>并行计算</a:t>
            </a:r>
            <a:r>
              <a:rPr lang="zh-CN" altLang="en-US" dirty="0"/>
              <a:t>中，使用多个处理器的程序的加速比受限制于程序串行部分的执行时间。</a:t>
            </a:r>
          </a:p>
        </p:txBody>
      </p:sp>
    </p:spTree>
    <p:extLst>
      <p:ext uri="{BB962C8B-B14F-4D97-AF65-F5344CB8AC3E}">
        <p14:creationId xmlns:p14="http://schemas.microsoft.com/office/powerpoint/2010/main" val="161995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C66D31D-E867-446A-BB1F-44AFA1E7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阿姆达尔定律（</a:t>
            </a:r>
            <a:r>
              <a:rPr lang="en-US" altLang="zh-CN" dirty="0" err="1"/>
              <a:t>Amdal’s</a:t>
            </a:r>
            <a:r>
              <a:rPr lang="en-US" altLang="zh-CN" dirty="0"/>
              <a:t> Law</a:t>
            </a:r>
            <a:r>
              <a:rPr lang="zh-CN" altLang="en-US" dirty="0"/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9ABF8B-1F95-45FC-89D4-09AC8C476DD4}"/>
              </a:ext>
            </a:extLst>
          </p:cNvPr>
          <p:cNvSpPr txBox="1"/>
          <p:nvPr/>
        </p:nvSpPr>
        <p:spPr>
          <a:xfrm>
            <a:off x="943155" y="1690688"/>
            <a:ext cx="338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公式如下：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3CC865B1-E53F-471E-9E62-3A45DB8EE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9159" y="2479621"/>
            <a:ext cx="3450965" cy="1387888"/>
          </a:xfr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22C4E82-B05C-480E-80FA-489B4D8D7942}"/>
              </a:ext>
            </a:extLst>
          </p:cNvPr>
          <p:cNvSpPr txBox="1"/>
          <p:nvPr/>
        </p:nvSpPr>
        <p:spPr>
          <a:xfrm>
            <a:off x="1673525" y="4071668"/>
            <a:ext cx="9322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zh-CN" altLang="en-US" dirty="0"/>
              <a:t>代表全局加速倍速（原来总时间</a:t>
            </a:r>
            <a:r>
              <a:rPr lang="en-US" altLang="zh-CN" dirty="0"/>
              <a:t>/ </a:t>
            </a:r>
            <a:r>
              <a:rPr lang="zh-CN" altLang="en-US" dirty="0"/>
              <a:t>加速后总时间）</a:t>
            </a:r>
            <a:endParaRPr lang="en-US" altLang="zh-CN" dirty="0"/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dirty="0"/>
              <a:t>为并行计算所占比例（可以并行计算代码量 </a:t>
            </a:r>
            <a:r>
              <a:rPr lang="en-US" altLang="zh-CN" dirty="0"/>
              <a:t>/ </a:t>
            </a:r>
            <a:r>
              <a:rPr lang="zh-CN" altLang="en-US" dirty="0"/>
              <a:t>总代码量）</a:t>
            </a:r>
            <a:endParaRPr lang="en-US" altLang="zh-CN" dirty="0"/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zh-CN" altLang="en-US" dirty="0"/>
              <a:t>为并行节点处理器个数</a:t>
            </a:r>
          </a:p>
        </p:txBody>
      </p:sp>
    </p:spTree>
    <p:extLst>
      <p:ext uri="{BB962C8B-B14F-4D97-AF65-F5344CB8AC3E}">
        <p14:creationId xmlns:p14="http://schemas.microsoft.com/office/powerpoint/2010/main" val="126751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F46FE-CBFC-41E2-9363-5EAAAB53E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83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加速比与处理器个数：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1C99818-7D76-4833-BC44-03FCD3E07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0" y="1570472"/>
            <a:ext cx="4451500" cy="3893068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4C33BE-18EF-4F8C-AFA7-89BA149DE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667" y="1503907"/>
            <a:ext cx="5368265" cy="40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6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2E53B-3AE9-4619-914C-CF3DB92E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分布式和并行计算的概念抽象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882DE2-3916-4400-B732-1B1E8A9C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抽象的概念广泛存在，往往包含了大量的对象。</a:t>
            </a:r>
            <a:endParaRPr lang="en-US" altLang="zh-CN" dirty="0"/>
          </a:p>
          <a:p>
            <a:r>
              <a:rPr lang="zh-CN" altLang="en-US" dirty="0"/>
              <a:t>学习分布式最好从实验出发，通过实际的编程和具象化的实验出发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抽象的分布式，不好！加了具象的分布式，好！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31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C2AD44-3F0E-439F-B5CA-8755FABD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49DBA6-077D-4EF2-A4D0-A79E68253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分布式存储（</a:t>
            </a:r>
            <a:r>
              <a:rPr lang="en-US" altLang="zh-CN" dirty="0"/>
              <a:t>Distribution Storage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分布式数据库（</a:t>
            </a:r>
            <a:r>
              <a:rPr lang="en-US" altLang="zh-CN" dirty="0"/>
              <a:t>Distribution Database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分布式系统（</a:t>
            </a:r>
            <a:r>
              <a:rPr lang="en-US" altLang="zh-CN" dirty="0"/>
              <a:t>Distribution System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分布式计算框架（</a:t>
            </a:r>
            <a:r>
              <a:rPr lang="en-US" altLang="zh-CN" dirty="0"/>
              <a:t>Distribution Computing Frames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分布式应用非常广泛，什么东西加上分布式后都变得厉害了！</a:t>
            </a:r>
          </a:p>
        </p:txBody>
      </p:sp>
    </p:spTree>
    <p:extLst>
      <p:ext uri="{BB962C8B-B14F-4D97-AF65-F5344CB8AC3E}">
        <p14:creationId xmlns:p14="http://schemas.microsoft.com/office/powerpoint/2010/main" val="54828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17BB6-A602-459C-A7F5-FFF60F44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6DD81C-CD0A-48AF-9527-B40582D94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Q: </a:t>
            </a:r>
            <a:r>
              <a:rPr lang="zh-CN" altLang="en-US" dirty="0"/>
              <a:t>分布式的开销？（</a:t>
            </a:r>
            <a:r>
              <a:rPr lang="en-US" altLang="zh-CN" dirty="0"/>
              <a:t>Costs of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A:</a:t>
            </a:r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、网络开销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、分解开销</a:t>
            </a:r>
            <a:endParaRPr lang="en-US" altLang="zh-CN" dirty="0"/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、合并开销</a:t>
            </a:r>
            <a:endParaRPr lang="en-US" altLang="zh-CN" dirty="0"/>
          </a:p>
          <a:p>
            <a:pPr lvl="1"/>
            <a:r>
              <a:rPr lang="zh-CN" altLang="en-US" dirty="0"/>
              <a:t>*、额外电费开销，散热和管理开销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100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A27E74-339F-4661-8B57-9E17FE29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课程安排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DBFA5D-659A-45A8-88CC-F43FB3D96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总课时（</a:t>
            </a:r>
            <a:r>
              <a:rPr lang="en-US" altLang="zh-CN" dirty="0"/>
              <a:t>108hrs.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期末</a:t>
            </a:r>
            <a:r>
              <a:rPr lang="en-US" altLang="zh-CN" dirty="0"/>
              <a:t>(60%)</a:t>
            </a:r>
          </a:p>
          <a:p>
            <a:r>
              <a:rPr lang="zh-CN" altLang="en-US" dirty="0"/>
              <a:t>作业</a:t>
            </a:r>
            <a:r>
              <a:rPr lang="en-US" altLang="zh-CN" dirty="0"/>
              <a:t>(40%)</a:t>
            </a: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Attention</a:t>
            </a:r>
            <a:r>
              <a:rPr lang="zh-CN" altLang="en-US" dirty="0">
                <a:solidFill>
                  <a:srgbClr val="FF0000"/>
                </a:solidFill>
              </a:rPr>
              <a:t>：必须完成课堂布置的作业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884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A292B-647D-4543-8806-0DD33E06F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</a:t>
            </a:r>
            <a:r>
              <a:rPr lang="en-US" altLang="zh-CN" dirty="0"/>
              <a:t>(</a:t>
            </a:r>
            <a:r>
              <a:rPr lang="en-US" altLang="zh-CN" dirty="0" err="1"/>
              <a:t>HardWare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1623FA-9C25-46C4-A2E2-F1D1C7172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Q</a:t>
            </a:r>
            <a:r>
              <a:rPr lang="zh-CN" altLang="en-US" dirty="0">
                <a:solidFill>
                  <a:srgbClr val="FF0000"/>
                </a:solidFill>
              </a:rPr>
              <a:t>：操作系统</a:t>
            </a:r>
            <a:r>
              <a:rPr lang="en-US" altLang="zh-CN" dirty="0">
                <a:solidFill>
                  <a:srgbClr val="FF0000"/>
                </a:solidFill>
              </a:rPr>
              <a:t>(OS)</a:t>
            </a:r>
            <a:r>
              <a:rPr lang="zh-CN" altLang="en-US" dirty="0">
                <a:solidFill>
                  <a:srgbClr val="FF0000"/>
                </a:solidFill>
              </a:rPr>
              <a:t>与硬件的关系？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US" altLang="zh-CN" dirty="0">
                <a:solidFill>
                  <a:srgbClr val="FF0000"/>
                </a:solidFill>
              </a:rPr>
              <a:t>Operate System </a:t>
            </a:r>
            <a:r>
              <a:rPr lang="zh-CN" altLang="en-US" dirty="0">
                <a:solidFill>
                  <a:srgbClr val="FF0000"/>
                </a:solidFill>
              </a:rPr>
              <a:t>掌管着一切硬件资源，应用程序使用任何资源都要从操作系统获得使用权限，操作系统本质上是硬件和软件的中间桥梁。</a:t>
            </a:r>
          </a:p>
          <a:p>
            <a:endParaRPr lang="en-US" altLang="zh-CN" dirty="0"/>
          </a:p>
          <a:p>
            <a:r>
              <a:rPr lang="en-US" altLang="zh-CN" dirty="0"/>
              <a:t>Q:</a:t>
            </a:r>
            <a:r>
              <a:rPr lang="zh-CN" altLang="en-US" dirty="0"/>
              <a:t>操作系统有哪几种？</a:t>
            </a:r>
            <a:endParaRPr lang="en-US" altLang="zh-CN" dirty="0"/>
          </a:p>
          <a:p>
            <a:r>
              <a:rPr lang="en-US" altLang="zh-CN" dirty="0"/>
              <a:t>A:Windows</a:t>
            </a:r>
            <a:r>
              <a:rPr lang="zh-CN" altLang="en-US" dirty="0"/>
              <a:t>、</a:t>
            </a:r>
            <a:r>
              <a:rPr lang="en-US" altLang="zh-CN" dirty="0"/>
              <a:t>Linux</a:t>
            </a:r>
            <a:r>
              <a:rPr lang="zh-CN" altLang="en-US" dirty="0"/>
              <a:t>、</a:t>
            </a:r>
            <a:r>
              <a:rPr lang="en-US" altLang="zh-CN" dirty="0"/>
              <a:t>MacOS</a:t>
            </a:r>
            <a:r>
              <a:rPr lang="zh-CN" altLang="en-US" dirty="0"/>
              <a:t>、</a:t>
            </a:r>
            <a:r>
              <a:rPr lang="en-US" altLang="zh-CN" dirty="0"/>
              <a:t>UNIX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080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99114-FA1F-4168-AD78-3130DDA7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网卡</a:t>
            </a:r>
            <a:r>
              <a:rPr lang="en-US" altLang="zh-CN" dirty="0"/>
              <a:t>(Internet Card)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32F537-EF5C-4346-A986-2E8BB137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网卡参数：</a:t>
            </a:r>
            <a:endParaRPr lang="en-US" altLang="zh-CN" dirty="0"/>
          </a:p>
          <a:p>
            <a:pPr lvl="1"/>
            <a:r>
              <a:rPr lang="zh-CN" altLang="en-US" dirty="0"/>
              <a:t>网卡速率以</a:t>
            </a:r>
            <a:r>
              <a:rPr lang="en-US" altLang="zh-CN" dirty="0"/>
              <a:t>bps</a:t>
            </a:r>
            <a:r>
              <a:rPr lang="zh-CN" altLang="en-US" dirty="0"/>
              <a:t>为基础单位</a:t>
            </a:r>
            <a:endParaRPr lang="en-US" altLang="zh-CN" dirty="0"/>
          </a:p>
          <a:p>
            <a:pPr lvl="1"/>
            <a:r>
              <a:rPr lang="en-US" altLang="zh-CN" dirty="0"/>
              <a:t>802.3</a:t>
            </a:r>
            <a:r>
              <a:rPr lang="zh-CN" altLang="en-US" dirty="0"/>
              <a:t>协议规范确定了以太网卡</a:t>
            </a:r>
            <a:r>
              <a:rPr lang="en-US" altLang="zh-CN" dirty="0"/>
              <a:t>(Ethernet Card)</a:t>
            </a:r>
            <a:r>
              <a:rPr lang="zh-CN" altLang="en-US" dirty="0"/>
              <a:t>的硬件通信模式</a:t>
            </a:r>
            <a:endParaRPr lang="en-US" altLang="zh-CN" dirty="0"/>
          </a:p>
          <a:p>
            <a:pPr lvl="1"/>
            <a:r>
              <a:rPr lang="en-US" altLang="zh-CN" dirty="0"/>
              <a:t>802.11</a:t>
            </a:r>
            <a:r>
              <a:rPr lang="zh-CN" altLang="en-US" dirty="0"/>
              <a:t>协议规范确定了无线网卡</a:t>
            </a:r>
            <a:r>
              <a:rPr lang="en-US" altLang="zh-CN" dirty="0"/>
              <a:t>(Wireless Card)</a:t>
            </a:r>
            <a:r>
              <a:rPr lang="zh-CN" altLang="en-US" dirty="0"/>
              <a:t>的通信模式，其中规定了</a:t>
            </a:r>
            <a:r>
              <a:rPr lang="en-US" altLang="zh-CN" dirty="0"/>
              <a:t>802.11ac 802.11b/g/n</a:t>
            </a:r>
            <a:r>
              <a:rPr lang="zh-CN" altLang="en-US" dirty="0"/>
              <a:t> 两种主要的通信模式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7062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B1348-17C6-482B-9BFB-AEE72C41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网络传输协议</a:t>
            </a:r>
            <a:r>
              <a:rPr lang="en-US" altLang="zh-CN" dirty="0"/>
              <a:t>(Transmit Protocol)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BEA6D9-5B96-4AA0-9D02-929374408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Q:</a:t>
            </a:r>
            <a:r>
              <a:rPr lang="zh-CN" altLang="en-US" dirty="0">
                <a:solidFill>
                  <a:srgbClr val="FF0000"/>
                </a:solidFill>
              </a:rPr>
              <a:t>网线里面在传输什么？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A:</a:t>
            </a:r>
            <a:r>
              <a:rPr lang="zh-CN" altLang="en-US" dirty="0">
                <a:solidFill>
                  <a:srgbClr val="FF0000"/>
                </a:solidFill>
              </a:rPr>
              <a:t>调制好的数据，数据以数据包的形式存在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Q:</a:t>
            </a:r>
            <a:r>
              <a:rPr lang="zh-CN" altLang="en-US" dirty="0">
                <a:solidFill>
                  <a:srgbClr val="FF0000"/>
                </a:solidFill>
              </a:rPr>
              <a:t>拿什么控制网络数据收发？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A:</a:t>
            </a:r>
            <a:r>
              <a:rPr lang="zh-CN" altLang="en-US" dirty="0">
                <a:solidFill>
                  <a:srgbClr val="FF0000"/>
                </a:solidFill>
              </a:rPr>
              <a:t>网络数据收发是一个复杂的过程，主要由</a:t>
            </a:r>
            <a:r>
              <a:rPr lang="en-US" altLang="zh-CN" dirty="0">
                <a:solidFill>
                  <a:srgbClr val="FF0000"/>
                </a:solidFill>
              </a:rPr>
              <a:t>TCP/IP</a:t>
            </a:r>
            <a:r>
              <a:rPr lang="zh-CN" altLang="en-US" dirty="0">
                <a:solidFill>
                  <a:srgbClr val="FF0000"/>
                </a:solidFill>
              </a:rPr>
              <a:t>协议栈来控制网络链路的建立，收发，校验等，此外网络链路也存在</a:t>
            </a:r>
            <a:r>
              <a:rPr lang="en-US" altLang="zh-CN" dirty="0">
                <a:solidFill>
                  <a:srgbClr val="FF0000"/>
                </a:solidFill>
              </a:rPr>
              <a:t>BGP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RIP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L2TP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IPsec</a:t>
            </a:r>
            <a:r>
              <a:rPr lang="zh-CN" altLang="en-US" dirty="0">
                <a:solidFill>
                  <a:srgbClr val="FF0000"/>
                </a:solidFill>
              </a:rPr>
              <a:t>等一系列协议来控制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en-US" altLang="zh-CN" sz="2400" dirty="0"/>
              <a:t>TIPs</a:t>
            </a:r>
            <a:r>
              <a:rPr lang="zh-CN" altLang="en-US" sz="2400" dirty="0"/>
              <a:t>：</a:t>
            </a:r>
            <a:r>
              <a:rPr lang="en-US" altLang="zh-CN" sz="2400" dirty="0"/>
              <a:t>SSH</a:t>
            </a:r>
            <a:r>
              <a:rPr lang="zh-CN" altLang="en-US" sz="2400" dirty="0"/>
              <a:t>也是一个协议，但是它比较高级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155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E8862-DD39-4E05-8E19-DDBE48F3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3" y="143452"/>
            <a:ext cx="10515600" cy="1325563"/>
          </a:xfrm>
        </p:spPr>
        <p:txBody>
          <a:bodyPr/>
          <a:lstStyle/>
          <a:p>
            <a:r>
              <a:rPr lang="en-US" altLang="zh-CN" dirty="0"/>
              <a:t>OSI</a:t>
            </a:r>
            <a:r>
              <a:rPr lang="zh-CN" altLang="en-US" dirty="0"/>
              <a:t>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911084-0C60-4C68-BF85-F47205183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805" y="806233"/>
            <a:ext cx="90297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44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05F6D-5848-4D13-834F-A26D4E3D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087C7FC-0FAC-45CA-90FE-ADEE4B435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2" y="31256"/>
            <a:ext cx="12192000" cy="691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99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BE626-46DD-451D-9A31-1EB046F15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网络速率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BBBE39-D9CE-4059-AC48-D94D33555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8bits=1byte</a:t>
            </a:r>
          </a:p>
          <a:p>
            <a:endParaRPr lang="en-US" altLang="zh-CN" dirty="0"/>
          </a:p>
          <a:p>
            <a:r>
              <a:rPr lang="en-US" altLang="zh-CN" dirty="0"/>
              <a:t>1024bps=1Kbps</a:t>
            </a:r>
          </a:p>
          <a:p>
            <a:r>
              <a:rPr lang="en-US" altLang="zh-CN" dirty="0"/>
              <a:t>1024Kbps=1Mbps</a:t>
            </a:r>
          </a:p>
          <a:p>
            <a:r>
              <a:rPr lang="en-US" altLang="zh-CN" dirty="0"/>
              <a:t>1024Mbps=1Gbps</a:t>
            </a:r>
          </a:p>
          <a:p>
            <a:r>
              <a:rPr lang="zh-CN" altLang="en-US" dirty="0"/>
              <a:t>百兆</a:t>
            </a:r>
            <a:r>
              <a:rPr lang="en-US" altLang="zh-CN" dirty="0"/>
              <a:t> means 100Mbps </a:t>
            </a:r>
          </a:p>
          <a:p>
            <a:r>
              <a:rPr lang="zh-CN" altLang="en-US" dirty="0"/>
              <a:t>千兆 </a:t>
            </a:r>
            <a:r>
              <a:rPr lang="en-US" altLang="zh-CN" dirty="0"/>
              <a:t>means 1000Mbps or 1Gbps </a:t>
            </a:r>
          </a:p>
          <a:p>
            <a:r>
              <a:rPr lang="zh-CN" altLang="en-US" dirty="0"/>
              <a:t>万兆 </a:t>
            </a:r>
            <a:r>
              <a:rPr lang="en-US" altLang="zh-CN" dirty="0"/>
              <a:t>means 10Gbps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3951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37F550-99FE-4D90-9329-70FB822D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</a:t>
            </a:r>
            <a:r>
              <a:rPr lang="en-US" altLang="zh-CN" dirty="0"/>
              <a:t>(Storage)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323EE9-90DD-4248-89BF-20749487B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磁盘种类：</a:t>
            </a:r>
            <a:endParaRPr lang="en-US" altLang="zh-CN" dirty="0"/>
          </a:p>
          <a:p>
            <a:pPr lvl="1"/>
            <a:r>
              <a:rPr lang="en-US" altLang="zh-CN" dirty="0"/>
              <a:t>HDD(Hard</a:t>
            </a:r>
            <a:r>
              <a:rPr lang="zh-CN" altLang="en-US" dirty="0"/>
              <a:t> </a:t>
            </a:r>
            <a:r>
              <a:rPr lang="en-US" altLang="zh-CN" dirty="0"/>
              <a:t>Disk Driver)</a:t>
            </a:r>
          </a:p>
          <a:p>
            <a:pPr lvl="1"/>
            <a:r>
              <a:rPr lang="en-US" altLang="zh-CN" dirty="0"/>
              <a:t>SSD(Solid State Driver)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磁盘接口</a:t>
            </a:r>
            <a:r>
              <a:rPr lang="en-US" altLang="zh-CN" dirty="0"/>
              <a:t>(Interface):</a:t>
            </a:r>
          </a:p>
          <a:p>
            <a:pPr lvl="1"/>
            <a:r>
              <a:rPr lang="en-US" altLang="zh-CN" dirty="0"/>
              <a:t>SATA</a:t>
            </a:r>
          </a:p>
          <a:p>
            <a:pPr lvl="1"/>
            <a:r>
              <a:rPr lang="en-US" altLang="zh-CN" dirty="0"/>
              <a:t>PCI-E</a:t>
            </a:r>
          </a:p>
          <a:p>
            <a:pPr lvl="1"/>
            <a:r>
              <a:rPr lang="en-US" altLang="zh-CN" dirty="0"/>
              <a:t>M.2.</a:t>
            </a:r>
          </a:p>
          <a:p>
            <a:pPr lvl="1"/>
            <a:r>
              <a:rPr lang="en-US" altLang="zh-CN" dirty="0" err="1"/>
              <a:t>NvMe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3366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721472-8559-42A2-85BE-761A40E8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磁盘容量单位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31F29F-744D-4130-9031-DE86FDC8C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1byte=8bits</a:t>
            </a:r>
          </a:p>
          <a:p>
            <a:r>
              <a:rPr lang="en-US" altLang="zh-CN" dirty="0"/>
              <a:t>1KB=1024Bytes		(Kilo)</a:t>
            </a:r>
          </a:p>
          <a:p>
            <a:r>
              <a:rPr lang="en-US" altLang="zh-CN" dirty="0"/>
              <a:t>1MB=1024KBytes 	(Million)</a:t>
            </a:r>
          </a:p>
          <a:p>
            <a:r>
              <a:rPr lang="en-US" altLang="zh-CN" dirty="0"/>
              <a:t>1GB=1024MBytes   	(Giga)</a:t>
            </a:r>
          </a:p>
          <a:p>
            <a:r>
              <a:rPr lang="en-US" altLang="zh-CN" dirty="0"/>
              <a:t>1TB=1024GBytes	(Tera)</a:t>
            </a:r>
          </a:p>
          <a:p>
            <a:r>
              <a:rPr lang="en-US" altLang="zh-CN" dirty="0"/>
              <a:t>1PB=1024TBytes	(Peta)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048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9BAF9-CBC2-417D-B61E-996D64AFA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*小计算：奸商往事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F5B79E-ED1E-4447-8E18-5F70E7C40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Q:</a:t>
            </a:r>
            <a:r>
              <a:rPr lang="zh-CN" altLang="en-US" dirty="0"/>
              <a:t>台湾有一群奸商，打算利用群众对</a:t>
            </a:r>
            <a:r>
              <a:rPr lang="en-US" altLang="zh-CN" dirty="0"/>
              <a:t>10</a:t>
            </a:r>
            <a:r>
              <a:rPr lang="zh-CN" altLang="en-US" dirty="0"/>
              <a:t>进制的惯性，将</a:t>
            </a:r>
            <a:r>
              <a:rPr lang="en-US" altLang="zh-CN" dirty="0"/>
              <a:t>1024</a:t>
            </a:r>
            <a:r>
              <a:rPr lang="zh-CN" altLang="en-US" dirty="0"/>
              <a:t>抹平成为</a:t>
            </a:r>
            <a:r>
              <a:rPr lang="en-US" altLang="zh-CN" dirty="0"/>
              <a:t>1000</a:t>
            </a:r>
            <a:r>
              <a:rPr lang="zh-CN" altLang="en-US" dirty="0"/>
              <a:t>，那么请问对于一个</a:t>
            </a:r>
            <a:r>
              <a:rPr lang="en-US" altLang="zh-CN" dirty="0"/>
              <a:t>1TB</a:t>
            </a:r>
            <a:r>
              <a:rPr lang="zh-CN" altLang="en-US" dirty="0"/>
              <a:t>的硬盘，奸商缺斤短两了多少？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A:</a:t>
            </a:r>
          </a:p>
          <a:p>
            <a:pPr marL="0" indent="0">
              <a:buNone/>
            </a:pPr>
            <a:r>
              <a:rPr lang="en-US" altLang="zh-CN" dirty="0"/>
              <a:t>	1TB=1024(B)x1024(KB)x1024(MB)x1024(GB)</a:t>
            </a:r>
          </a:p>
          <a:p>
            <a:pPr marL="0" indent="0">
              <a:buNone/>
            </a:pPr>
            <a:r>
              <a:rPr lang="en-US" altLang="zh-CN" dirty="0"/>
              <a:t>      	    		 	=	1,0995,1162,7776(Bytes)</a:t>
            </a:r>
          </a:p>
          <a:p>
            <a:pPr marL="0" indent="0">
              <a:buNone/>
            </a:pPr>
            <a:r>
              <a:rPr lang="en-US" altLang="zh-CN" dirty="0"/>
              <a:t>	1TB(fake)		=	1,0000,0000,0000(Bytes)</a:t>
            </a:r>
          </a:p>
          <a:p>
            <a:pPr marL="0" indent="0">
              <a:buNone/>
            </a:pPr>
            <a:r>
              <a:rPr lang="en-US" altLang="zh-CN" dirty="0"/>
              <a:t>	99511627776B	=	92.6GB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7290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9D86D7-9F1B-462C-B049-AD6220F6F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磁盘接口速度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004164-9695-4BE6-A8B9-CBD989FAF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SATA3.0  	</a:t>
            </a:r>
            <a:r>
              <a:rPr lang="zh-CN" altLang="en-US" dirty="0"/>
              <a:t>上限 </a:t>
            </a:r>
            <a:r>
              <a:rPr lang="en-US" altLang="zh-CN" dirty="0"/>
              <a:t>6Gbps == 750MB/s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87717F-60E3-4E75-848F-16672EEEC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61" y="2342996"/>
            <a:ext cx="11200518" cy="324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3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54B6F-9193-4137-8052-B4A545D6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参考教材（</a:t>
            </a:r>
            <a:r>
              <a:rPr lang="en-US" altLang="zh-CN" dirty="0"/>
              <a:t>references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093423-7E91-46CE-91AC-D6281E753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教材：</a:t>
            </a:r>
            <a:endParaRPr lang="en-US" altLang="zh-CN" dirty="0"/>
          </a:p>
          <a:p>
            <a:pPr lvl="1"/>
            <a:r>
              <a:rPr lang="en-US" altLang="zh-CN" dirty="0"/>
              <a:t>Spark streaming </a:t>
            </a:r>
            <a:r>
              <a:rPr lang="zh-CN" altLang="en-US" dirty="0"/>
              <a:t>实时流式计算大数据处理实战</a:t>
            </a:r>
            <a:endParaRPr lang="en-US" altLang="zh-CN" dirty="0"/>
          </a:p>
          <a:p>
            <a:pPr lvl="1"/>
            <a:r>
              <a:rPr lang="en-US" altLang="zh-CN" dirty="0"/>
              <a:t>Spark</a:t>
            </a:r>
            <a:r>
              <a:rPr lang="zh-CN" altLang="en-US" dirty="0"/>
              <a:t>大数据处理</a:t>
            </a:r>
            <a:endParaRPr lang="en-US" altLang="zh-CN" dirty="0"/>
          </a:p>
          <a:p>
            <a:pPr lvl="1"/>
            <a:r>
              <a:rPr lang="en-US" altLang="zh-CN" dirty="0"/>
              <a:t>Hive</a:t>
            </a:r>
            <a:r>
              <a:rPr lang="zh-CN" altLang="en-US" dirty="0"/>
              <a:t>指南</a:t>
            </a:r>
            <a:endParaRPr lang="en-US" altLang="zh-CN" dirty="0"/>
          </a:p>
          <a:p>
            <a:pPr lvl="1"/>
            <a:r>
              <a:rPr lang="en-US" altLang="zh-CN" dirty="0"/>
              <a:t>Hadoop</a:t>
            </a:r>
            <a:r>
              <a:rPr lang="zh-CN" altLang="en-US" dirty="0"/>
              <a:t>指南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9368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53F2E7-BD8A-48D5-9053-F19ECA51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硬盘的其他参数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F71A46-1BA9-4408-9B31-A76E7C75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机械硬盘寻道时间</a:t>
            </a:r>
            <a:endParaRPr lang="en-US" altLang="zh-CN" dirty="0"/>
          </a:p>
          <a:p>
            <a:pPr lvl="1"/>
            <a:r>
              <a:rPr lang="zh-CN" altLang="en-US" dirty="0"/>
              <a:t>转速</a:t>
            </a:r>
            <a:r>
              <a:rPr lang="en-US" altLang="zh-CN" dirty="0"/>
              <a:t>&amp;</a:t>
            </a:r>
            <a:r>
              <a:rPr lang="zh-CN" altLang="en-US" dirty="0"/>
              <a:t>缓存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IDE</a:t>
            </a:r>
            <a:r>
              <a:rPr lang="zh-CN" altLang="en-US" dirty="0"/>
              <a:t>硬盘</a:t>
            </a:r>
            <a:r>
              <a:rPr lang="en-US" altLang="zh-CN" dirty="0"/>
              <a:t>SATA</a:t>
            </a:r>
            <a:r>
              <a:rPr lang="zh-CN" altLang="en-US" dirty="0"/>
              <a:t>硬盘与</a:t>
            </a:r>
            <a:r>
              <a:rPr lang="en-US" altLang="zh-CN" dirty="0"/>
              <a:t>SAS</a:t>
            </a:r>
            <a:r>
              <a:rPr lang="zh-CN" altLang="en-US" dirty="0"/>
              <a:t>硬盘的区别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固态硬盘颗粒</a:t>
            </a:r>
            <a:endParaRPr lang="en-US" altLang="zh-CN" dirty="0"/>
          </a:p>
          <a:p>
            <a:pPr lvl="1"/>
            <a:r>
              <a:rPr lang="en-US" altLang="zh-CN" dirty="0"/>
              <a:t>SLC&gt;MLC&gt;TLC&gt;QLC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F5E486-2011-4AC6-A249-A09369897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464" y="1876619"/>
            <a:ext cx="2742671" cy="18684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EA4D1A-F605-4A82-B352-0DB5A7DE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776" y="4214138"/>
            <a:ext cx="7784608" cy="16701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1AD6C6-0E65-4EC3-AEC6-B43E1921A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101" y="617101"/>
            <a:ext cx="3391822" cy="308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97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FA58E-98D6-4298-AE3F-41916E5F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冗余磁盘阵列（</a:t>
            </a:r>
            <a:r>
              <a:rPr lang="en-US" altLang="zh-CN" dirty="0"/>
              <a:t>RAID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B2E04-0683-4C77-9B71-2CC225BEF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RAID 0 </a:t>
            </a:r>
            <a:r>
              <a:rPr lang="zh-CN" altLang="en-US" dirty="0"/>
              <a:t>加速</a:t>
            </a:r>
            <a:endParaRPr lang="en-US" altLang="zh-CN" dirty="0"/>
          </a:p>
          <a:p>
            <a:r>
              <a:rPr lang="en-US" altLang="zh-CN" dirty="0"/>
              <a:t>RAID 1 </a:t>
            </a:r>
            <a:r>
              <a:rPr lang="zh-CN" altLang="en-US" dirty="0"/>
              <a:t>镜像备份</a:t>
            </a:r>
            <a:endParaRPr lang="en-US" altLang="zh-CN" dirty="0"/>
          </a:p>
          <a:p>
            <a:r>
              <a:rPr lang="en-US" altLang="zh-CN" dirty="0"/>
              <a:t>RAID 0,1</a:t>
            </a:r>
          </a:p>
          <a:p>
            <a:r>
              <a:rPr lang="en-US" altLang="zh-CN" dirty="0"/>
              <a:t>RAID 5 </a:t>
            </a:r>
            <a:r>
              <a:rPr lang="zh-CN" altLang="en-US" dirty="0"/>
              <a:t>海明码纠错备份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A17F4A-CF0C-42B3-9CF8-EE684029E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935" y="1825625"/>
            <a:ext cx="6811123" cy="451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91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E5690-D0C3-45A7-AC78-C469F21C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B56D54-E531-4270-B708-406251B6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Q:</a:t>
            </a:r>
            <a:r>
              <a:rPr lang="zh-CN" altLang="en-US" dirty="0">
                <a:solidFill>
                  <a:srgbClr val="FF0000"/>
                </a:solidFill>
              </a:rPr>
              <a:t>内存是什么？有什么用？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A:</a:t>
            </a:r>
            <a:r>
              <a:rPr lang="zh-CN" altLang="en-US" dirty="0">
                <a:solidFill>
                  <a:srgbClr val="FF0000"/>
                </a:solidFill>
              </a:rPr>
              <a:t>内存可以给应用程序提供内存空间，应用程序让</a:t>
            </a: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>
                <a:solidFill>
                  <a:srgbClr val="FF0000"/>
                </a:solidFill>
              </a:rPr>
              <a:t>到内存中进行操作。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*内存参数：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DDR2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3l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内存时钟频率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内存通道</a:t>
            </a:r>
          </a:p>
        </p:txBody>
      </p:sp>
    </p:spTree>
    <p:extLst>
      <p:ext uri="{BB962C8B-B14F-4D97-AF65-F5344CB8AC3E}">
        <p14:creationId xmlns:p14="http://schemas.microsoft.com/office/powerpoint/2010/main" val="106097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9F14A-B026-4066-9144-9699DFAA9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CPU&amp;GPU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A7126D-C982-430C-8CF8-6264C8686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指令集</a:t>
            </a:r>
            <a:r>
              <a:rPr lang="en-US" altLang="zh-CN" dirty="0"/>
              <a:t>-CPU</a:t>
            </a:r>
            <a:r>
              <a:rPr lang="zh-CN" altLang="en-US" dirty="0"/>
              <a:t>和</a:t>
            </a:r>
            <a:r>
              <a:rPr lang="en-US" altLang="zh-CN" dirty="0"/>
              <a:t>GPU</a:t>
            </a:r>
            <a:r>
              <a:rPr lang="zh-CN" altLang="en-US" dirty="0"/>
              <a:t>的主要差别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a long story.</a:t>
            </a:r>
          </a:p>
        </p:txBody>
      </p:sp>
    </p:spTree>
    <p:extLst>
      <p:ext uri="{BB962C8B-B14F-4D97-AF65-F5344CB8AC3E}">
        <p14:creationId xmlns:p14="http://schemas.microsoft.com/office/powerpoint/2010/main" val="1685413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7D85B-FAE1-44F7-8229-AE141490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网络中间设备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080EDB-6A81-4D4C-8705-CB5900067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路由器</a:t>
            </a:r>
            <a:r>
              <a:rPr lang="en-US" altLang="zh-CN" dirty="0"/>
              <a:t>(Router)</a:t>
            </a:r>
          </a:p>
          <a:p>
            <a:pPr lvl="1"/>
            <a:r>
              <a:rPr lang="zh-CN" altLang="en-US" dirty="0"/>
              <a:t>可以生成路由表</a:t>
            </a:r>
            <a:endParaRPr lang="en-US" altLang="zh-CN" dirty="0"/>
          </a:p>
          <a:p>
            <a:r>
              <a:rPr lang="zh-CN" altLang="en-US" dirty="0"/>
              <a:t>交换机</a:t>
            </a:r>
            <a:r>
              <a:rPr lang="en-US" altLang="zh-CN" dirty="0"/>
              <a:t>(Switch)</a:t>
            </a:r>
          </a:p>
          <a:p>
            <a:pPr lvl="1"/>
            <a:r>
              <a:rPr lang="zh-CN" altLang="en-US" dirty="0"/>
              <a:t>完成局域网数据交换</a:t>
            </a:r>
            <a:endParaRPr lang="en-US" altLang="zh-CN" dirty="0"/>
          </a:p>
          <a:p>
            <a:r>
              <a:rPr lang="zh-CN" altLang="en-US" dirty="0"/>
              <a:t>网关</a:t>
            </a:r>
            <a:r>
              <a:rPr lang="en-US" altLang="zh-CN" dirty="0"/>
              <a:t>(Gateway)</a:t>
            </a:r>
          </a:p>
          <a:p>
            <a:pPr lvl="1"/>
            <a:r>
              <a:rPr lang="zh-CN" altLang="en-US" dirty="0"/>
              <a:t>由一个子网进入另一个子网的接口</a:t>
            </a:r>
            <a:endParaRPr lang="en-US" altLang="zh-CN" dirty="0"/>
          </a:p>
          <a:p>
            <a:pPr lvl="1"/>
            <a:r>
              <a:rPr lang="zh-CN" altLang="en-US" dirty="0"/>
              <a:t>网关的实体不一定是交换机，可能是单独服务器或防火墙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185A33-48F5-4ED7-818C-D1C603002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799" y="229982"/>
            <a:ext cx="5898745" cy="370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42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926B6-0107-49F1-8B70-2CF489DC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6D489F-4190-4809-90D6-6042C1402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阅读并翻译论文：</a:t>
            </a:r>
            <a:endParaRPr lang="en-US" altLang="zh-CN" dirty="0"/>
          </a:p>
          <a:p>
            <a:pPr lvl="1"/>
            <a:r>
              <a:rPr lang="en-US" altLang="zh-CN" dirty="0"/>
              <a:t>Dean J, Ghemawat S. MapReduce: Simplified data processing on large clusters[J]. 2004.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274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A6C9E-F407-491C-A7CA-B0F6D55B0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推荐教材：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5E7B7DF-808E-4164-BD09-23B49F165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54" y="1526333"/>
            <a:ext cx="4195482" cy="419548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FD2225-6393-4EA6-A964-8F91CFBCD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522" y="1630928"/>
            <a:ext cx="3206234" cy="42039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C6FC3D2-C3D6-4338-AAF1-FADAED146262}"/>
              </a:ext>
            </a:extLst>
          </p:cNvPr>
          <p:cNvSpPr txBox="1"/>
          <p:nvPr/>
        </p:nvSpPr>
        <p:spPr>
          <a:xfrm>
            <a:off x="2434167" y="5963866"/>
            <a:ext cx="2778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数据密集型应用系统设计</a:t>
            </a:r>
            <a:endParaRPr lang="en-US" altLang="zh-CN" dirty="0"/>
          </a:p>
          <a:p>
            <a:r>
              <a:rPr lang="en-US" altLang="zh-CN" dirty="0"/>
              <a:t>ISBN: 9787519821968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BECA9B-4ECC-4ABE-8C68-F48BBCACDDBF}"/>
              </a:ext>
            </a:extLst>
          </p:cNvPr>
          <p:cNvSpPr txBox="1"/>
          <p:nvPr/>
        </p:nvSpPr>
        <p:spPr>
          <a:xfrm>
            <a:off x="7013393" y="5963865"/>
            <a:ext cx="2994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分布式系统：概念与设计</a:t>
            </a:r>
            <a:endParaRPr lang="en-US" altLang="zh-CN" dirty="0"/>
          </a:p>
          <a:p>
            <a:r>
              <a:rPr lang="en-US" altLang="zh-CN" dirty="0"/>
              <a:t>ISBN</a:t>
            </a:r>
            <a:r>
              <a:rPr lang="zh-CN" altLang="en-US" dirty="0"/>
              <a:t>：</a:t>
            </a:r>
            <a:r>
              <a:rPr lang="en-US" altLang="zh-CN" dirty="0"/>
              <a:t>9787111403920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209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37B0E-7B00-4326-8071-BC162370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525544-1936-4741-82AA-D17A58B77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分布式</a:t>
            </a:r>
            <a:r>
              <a:rPr lang="en-US" altLang="zh-CN" dirty="0"/>
              <a:t>(Distribution)</a:t>
            </a:r>
          </a:p>
          <a:p>
            <a:r>
              <a:rPr lang="zh-CN" altLang="en-US" dirty="0"/>
              <a:t>并行计算</a:t>
            </a:r>
            <a:r>
              <a:rPr lang="en-US" altLang="zh-CN" dirty="0"/>
              <a:t>(Parallel Computing)</a:t>
            </a:r>
          </a:p>
          <a:p>
            <a:r>
              <a:rPr lang="zh-CN" altLang="en-US" dirty="0"/>
              <a:t>硬件</a:t>
            </a:r>
            <a:r>
              <a:rPr lang="en-US" altLang="zh-CN" dirty="0"/>
              <a:t>(Hardware)</a:t>
            </a:r>
          </a:p>
          <a:p>
            <a:r>
              <a:rPr lang="zh-CN" altLang="en-US" dirty="0"/>
              <a:t>分布式框架</a:t>
            </a:r>
            <a:r>
              <a:rPr lang="en-US" altLang="zh-CN" dirty="0"/>
              <a:t>(Frameworks)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236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9F129-4446-4F07-815B-CF8626A7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分布式的</a:t>
            </a:r>
            <a:r>
              <a:rPr lang="zh-CN" altLang="en-US" dirty="0">
                <a:solidFill>
                  <a:srgbClr val="FF0000"/>
                </a:solidFill>
              </a:rPr>
              <a:t>反义词</a:t>
            </a:r>
            <a:r>
              <a:rPr lang="zh-CN" altLang="en-US" dirty="0"/>
              <a:t>是？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380E54-64F7-4056-9053-70360957C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集中式</a:t>
            </a:r>
            <a:r>
              <a:rPr lang="en-US" altLang="zh-CN" dirty="0"/>
              <a:t>(Centralized)</a:t>
            </a:r>
            <a:r>
              <a:rPr lang="zh-CN" altLang="en-US" dirty="0"/>
              <a:t>：将所有任务集中到一个本地环境中处理。</a:t>
            </a:r>
            <a:endParaRPr lang="en-US" altLang="zh-CN" dirty="0"/>
          </a:p>
          <a:p>
            <a:r>
              <a:rPr lang="zh-CN" altLang="en-US" dirty="0"/>
              <a:t>分布式</a:t>
            </a:r>
            <a:r>
              <a:rPr lang="en-US" altLang="zh-CN" dirty="0"/>
              <a:t>(Distribution)</a:t>
            </a:r>
            <a:r>
              <a:rPr lang="zh-CN" altLang="en-US" dirty="0"/>
              <a:t>：将任务分散到多个本地环境中处理。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Q</a:t>
            </a:r>
            <a:r>
              <a:rPr lang="zh-CN" altLang="en-US" dirty="0"/>
              <a:t>：分布式计算的代表？</a:t>
            </a:r>
            <a:endParaRPr lang="en-US" altLang="zh-CN" dirty="0"/>
          </a:p>
          <a:p>
            <a:r>
              <a:rPr lang="zh-CN" altLang="en-US" dirty="0"/>
              <a:t>例：</a:t>
            </a:r>
            <a:r>
              <a:rPr lang="zh-CN" altLang="en-US" dirty="0">
                <a:solidFill>
                  <a:srgbClr val="FF0000"/>
                </a:solidFill>
              </a:rPr>
              <a:t>云计算</a:t>
            </a:r>
            <a:r>
              <a:rPr lang="en-US" altLang="zh-CN" dirty="0">
                <a:solidFill>
                  <a:srgbClr val="FF0000"/>
                </a:solidFill>
              </a:rPr>
              <a:t>(Cloud Comp)</a:t>
            </a:r>
            <a:r>
              <a:rPr lang="zh-CN" altLang="en-US" dirty="0"/>
              <a:t>、雾计算</a:t>
            </a:r>
            <a:r>
              <a:rPr lang="en-US" altLang="zh-CN" dirty="0"/>
              <a:t>(Fog Comp)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边缘计算</a:t>
            </a:r>
            <a:r>
              <a:rPr lang="en-US" altLang="zh-CN" dirty="0">
                <a:solidFill>
                  <a:srgbClr val="FF0000"/>
                </a:solidFill>
              </a:rPr>
              <a:t>(Edge Comp)</a:t>
            </a:r>
          </a:p>
        </p:txBody>
      </p:sp>
    </p:spTree>
    <p:extLst>
      <p:ext uri="{BB962C8B-B14F-4D97-AF65-F5344CB8AC3E}">
        <p14:creationId xmlns:p14="http://schemas.microsoft.com/office/powerpoint/2010/main" val="137164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36393C-131D-4EA6-8119-014E40A5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神秘的云计算</a:t>
            </a:r>
            <a:r>
              <a:rPr lang="en-US" altLang="zh-CN" dirty="0"/>
              <a:t>(Cloud Computing)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B15CBB-D6AB-472C-859F-3B321AE0A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天气现象中的云的特征：</a:t>
            </a:r>
            <a:endParaRPr lang="en-US" altLang="zh-CN" dirty="0"/>
          </a:p>
          <a:p>
            <a:pPr lvl="1"/>
            <a:r>
              <a:rPr lang="zh-CN" altLang="en-US" dirty="0"/>
              <a:t>离我们比较远</a:t>
            </a:r>
            <a:endParaRPr lang="en-US" altLang="zh-CN" dirty="0"/>
          </a:p>
          <a:p>
            <a:pPr lvl="1"/>
            <a:r>
              <a:rPr lang="zh-CN" altLang="en-US" dirty="0"/>
              <a:t>规模很大</a:t>
            </a:r>
            <a:endParaRPr lang="en-US" altLang="zh-CN" dirty="0"/>
          </a:p>
          <a:p>
            <a:pPr lvl="1"/>
            <a:r>
              <a:rPr lang="zh-CN" altLang="en-US" dirty="0"/>
              <a:t>覆盖率高</a:t>
            </a:r>
            <a:endParaRPr lang="en-US" altLang="zh-CN" dirty="0"/>
          </a:p>
          <a:p>
            <a:pPr lvl="1"/>
            <a:r>
              <a:rPr lang="en-US" altLang="zh-CN" dirty="0"/>
              <a:t>others...</a:t>
            </a:r>
          </a:p>
          <a:p>
            <a:endParaRPr lang="en-US" altLang="zh-CN" dirty="0"/>
          </a:p>
          <a:p>
            <a:r>
              <a:rPr lang="zh-CN" altLang="en-US" dirty="0"/>
              <a:t>云计算，是云服务商提供的一种</a:t>
            </a:r>
            <a:r>
              <a:rPr lang="zh-CN" altLang="en-US" dirty="0">
                <a:solidFill>
                  <a:srgbClr val="FF0000"/>
                </a:solidFill>
              </a:rPr>
              <a:t>大规模的、基于互联网、能共享的</a:t>
            </a:r>
            <a:r>
              <a:rPr lang="zh-CN" altLang="en-US" dirty="0"/>
              <a:t>软硬件资源，可以按需提供给用户终端的一种计算方式。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397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290DC-A490-42E2-AB75-3AF28A64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云计算中心的服务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340BBE-15E0-4CC5-9DCE-B6BA513B7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SaaS(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oftware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s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ervice)</a:t>
            </a:r>
          </a:p>
          <a:p>
            <a:pPr lvl="1"/>
            <a:r>
              <a:rPr lang="zh-CN" altLang="en-US" dirty="0"/>
              <a:t>软件即服务</a:t>
            </a:r>
            <a:endParaRPr lang="en-US" altLang="zh-CN" dirty="0"/>
          </a:p>
          <a:p>
            <a:r>
              <a:rPr lang="en-US" altLang="zh-CN" dirty="0"/>
              <a:t>PaaS(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latform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s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ervice)</a:t>
            </a:r>
          </a:p>
          <a:p>
            <a:pPr lvl="1"/>
            <a:r>
              <a:rPr lang="zh-CN" altLang="en-US" dirty="0"/>
              <a:t>平台即服务</a:t>
            </a:r>
            <a:endParaRPr lang="en-US" altLang="zh-CN" dirty="0"/>
          </a:p>
          <a:p>
            <a:r>
              <a:rPr lang="en-US" altLang="zh-CN" dirty="0"/>
              <a:t>IaaS(</a:t>
            </a:r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en-US" altLang="zh-CN" dirty="0"/>
              <a:t>nfrastructure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s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ervice)</a:t>
            </a:r>
          </a:p>
          <a:p>
            <a:pPr lvl="1"/>
            <a:r>
              <a:rPr lang="zh-CN" altLang="en-US" dirty="0"/>
              <a:t>基础设施即服务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85E8F7-87C3-409E-A415-ECF796FEE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180" y="1126026"/>
            <a:ext cx="5003608" cy="46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90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64932-7F06-4341-AAAA-45C7BD24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云计算中心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3D3939-5B34-4848-AC96-9529B541A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目前成熟的云计算中心有以下三个梯队：</a:t>
            </a:r>
            <a:endParaRPr lang="en-US" altLang="zh-CN" dirty="0"/>
          </a:p>
          <a:p>
            <a:r>
              <a:rPr lang="zh-CN" altLang="en-US" dirty="0"/>
              <a:t>第一梯队：</a:t>
            </a:r>
            <a:r>
              <a:rPr lang="en-US" altLang="zh-CN" dirty="0">
                <a:solidFill>
                  <a:srgbClr val="FF0000"/>
                </a:solidFill>
              </a:rPr>
              <a:t>Google Cloud</a:t>
            </a:r>
            <a:r>
              <a:rPr lang="zh-CN" altLang="en-US" dirty="0"/>
              <a:t>、</a:t>
            </a:r>
            <a:r>
              <a:rPr lang="en-US" altLang="zh-CN" dirty="0"/>
              <a:t>AWS</a:t>
            </a:r>
            <a:r>
              <a:rPr lang="zh-CN" altLang="en-US" dirty="0"/>
              <a:t>、</a:t>
            </a:r>
            <a:r>
              <a:rPr lang="en-US" altLang="zh-CN" dirty="0"/>
              <a:t>iCloud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FF0000"/>
                </a:solidFill>
              </a:rPr>
              <a:t>Cloudera...</a:t>
            </a:r>
          </a:p>
          <a:p>
            <a:r>
              <a:rPr lang="zh-CN" altLang="en-US" dirty="0"/>
              <a:t>第二梯队：阿里云、腾讯云</a:t>
            </a:r>
            <a:r>
              <a:rPr lang="en-US" altLang="zh-CN" dirty="0"/>
              <a:t>...</a:t>
            </a:r>
          </a:p>
          <a:p>
            <a:r>
              <a:rPr lang="zh-CN" altLang="en-US" dirty="0"/>
              <a:t>第三梯队：华为云、政企云以及其他很有潜力的云服务公司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以阿里云为例：</a:t>
            </a:r>
            <a:r>
              <a:rPr lang="en-US" altLang="zh-CN" dirty="0">
                <a:hlinkClick r:id="rId2"/>
              </a:rPr>
              <a:t>https://www.aliyun.com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7440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5085</TotalTime>
  <Words>1271</Words>
  <Application>Microsoft Office PowerPoint</Application>
  <PresentationFormat>宽屏</PresentationFormat>
  <Paragraphs>199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0" baseType="lpstr">
      <vt:lpstr>等线</vt:lpstr>
      <vt:lpstr>等线 Light</vt:lpstr>
      <vt:lpstr>Arial</vt:lpstr>
      <vt:lpstr>Times New Roman</vt:lpstr>
      <vt:lpstr>Office 主题​​</vt:lpstr>
      <vt:lpstr>分布式与并行计算 Distribution &amp; Parallel Comp</vt:lpstr>
      <vt:lpstr>课程安排</vt:lpstr>
      <vt:lpstr>参考教材（references）</vt:lpstr>
      <vt:lpstr>推荐教材：</vt:lpstr>
      <vt:lpstr>绪论</vt:lpstr>
      <vt:lpstr>分布式的反义词是？</vt:lpstr>
      <vt:lpstr>神秘的云计算(Cloud Computing)</vt:lpstr>
      <vt:lpstr>云计算中心的服务</vt:lpstr>
      <vt:lpstr>云计算中心</vt:lpstr>
      <vt:lpstr>并行计算和串行计算</vt:lpstr>
      <vt:lpstr>串行计算的例子</vt:lpstr>
      <vt:lpstr>并行计算例子：</vt:lpstr>
      <vt:lpstr>将下面的串行代码并行化？</vt:lpstr>
      <vt:lpstr>阿姆达尔定律（Amdal’s Law）</vt:lpstr>
      <vt:lpstr>阿姆达尔定律（Amdal’s Law）</vt:lpstr>
      <vt:lpstr>加速比与处理器个数：</vt:lpstr>
      <vt:lpstr>分布式和并行计算的概念抽象</vt:lpstr>
      <vt:lpstr>分布式任务</vt:lpstr>
      <vt:lpstr>思考：</vt:lpstr>
      <vt:lpstr>硬件(HardWare)</vt:lpstr>
      <vt:lpstr>网卡(Internet Card)</vt:lpstr>
      <vt:lpstr>网络传输协议(Transmit Protocol)</vt:lpstr>
      <vt:lpstr>OSI模型</vt:lpstr>
      <vt:lpstr>PowerPoint 演示文稿</vt:lpstr>
      <vt:lpstr>网络速率</vt:lpstr>
      <vt:lpstr>磁盘(Storage)</vt:lpstr>
      <vt:lpstr>磁盘容量单位</vt:lpstr>
      <vt:lpstr>*小计算：奸商往事</vt:lpstr>
      <vt:lpstr>磁盘接口速度</vt:lpstr>
      <vt:lpstr>硬盘的其他参数</vt:lpstr>
      <vt:lpstr>冗余磁盘阵列（RAID）</vt:lpstr>
      <vt:lpstr>内存</vt:lpstr>
      <vt:lpstr>CPU&amp;GPU</vt:lpstr>
      <vt:lpstr>网络中间设备</vt:lpstr>
      <vt:lpstr>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分布式与并行计算 Distribution &amp; Parallel Comp</dc:title>
  <dc:creator>P starrywalker</dc:creator>
  <cp:lastModifiedBy>starrywalker P</cp:lastModifiedBy>
  <cp:revision>53</cp:revision>
  <dcterms:created xsi:type="dcterms:W3CDTF">2020-07-09T01:24:29Z</dcterms:created>
  <dcterms:modified xsi:type="dcterms:W3CDTF">2020-08-19T11:03:17Z</dcterms:modified>
</cp:coreProperties>
</file>